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3" r:id="rId3"/>
    <p:sldId id="262" r:id="rId4"/>
    <p:sldId id="265" r:id="rId5"/>
    <p:sldId id="267" r:id="rId6"/>
    <p:sldId id="264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5"/>
  </p:normalViewPr>
  <p:slideViewPr>
    <p:cSldViewPr snapToGrid="0">
      <p:cViewPr varScale="1">
        <p:scale>
          <a:sx n="105" d="100"/>
          <a:sy n="105" d="100"/>
        </p:scale>
        <p:origin x="79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5219F-2768-5846-A1BD-7D5DEC71A2D0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7BBCC-3446-5A46-B29B-BBD921FDF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85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C7BBCC-3446-5A46-B29B-BBD921FDF0B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18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7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47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05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8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4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8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9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6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3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7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D44A-15F2-44BD-BB4D-A082A25ACAC4}" type="datetimeFigureOut">
              <a:rPr lang="ru-RU" smtClean="0"/>
              <a:t>14.03.2024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1425-9954-4C7A-BA81-572DD4B29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45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7" y="22348"/>
            <a:ext cx="902577" cy="902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520" y="5677537"/>
            <a:ext cx="1201480" cy="120148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224069"/>
              </p:ext>
            </p:extLst>
          </p:nvPr>
        </p:nvGraphicFramePr>
        <p:xfrm>
          <a:off x="228600" y="792993"/>
          <a:ext cx="11721663" cy="491284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993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3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88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13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5471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Событие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lt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 ПУ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Дата события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Действие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Срок осуществления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56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ПУ отсутствовал, вышел из строя, истек срок его эксплуатации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Общедомовой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или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индивидуальный ПУ в МКД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01.04.2020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Установка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(замена)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31.12.2023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 01.04.2020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течение 6 мес.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момента, когда о событии стало известно ГП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014">
                <a:tc rowSpan="6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Истек срок МПИ</a:t>
                      </a:r>
                    </a:p>
                  </a:txBody>
                  <a:tcPr marL="46733" marR="46733" marT="0" marB="0" anchor="ctr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Общедомовой ПУ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не имеет значения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Замена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течение 6 мес.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момента, когда о событии стало известно ГП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Право на поверку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0" i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ru-RU" sz="1600" b="0" i="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(до 31.12.2023)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7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Индивидуальный ПУ в МКД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01.04.2020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Замена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31.12.2021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Право на поверку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u="none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 01.04.2020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Замена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течение 6 мес.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момента, когда о событии стало известно ГП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08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Право на поверку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(до 01.01.2025)</a:t>
                      </a:r>
                    </a:p>
                  </a:txBody>
                  <a:tcPr marL="46733" marR="46733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5165" y="-19692"/>
            <a:ext cx="8123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Сроки осуществления </a:t>
            </a:r>
            <a:r>
              <a:rPr lang="ru-RU" sz="2400" b="1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ГП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обязанности по установке (замене) приборов учета</a:t>
            </a:r>
            <a:endParaRPr lang="ru-RU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19807" y="5727656"/>
            <a:ext cx="102584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Индивидуальный ПУ в МКД 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это индивидуальные, общие (квартирные) ПУ, а также ПУ в нежилых помещениях МКД, питающихся от общего имущества МКД.</a:t>
            </a:r>
          </a:p>
          <a:p>
            <a:pPr algn="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Если ГП узнал о событии 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01.07.2020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то шестимесячный срок исчисляется 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01.07.2020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ru-RU" sz="24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178"/>
            <a:ext cx="11078240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58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005" y="5473005"/>
            <a:ext cx="1384996" cy="13849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21884" y="262510"/>
            <a:ext cx="81232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Сроки осуществления </a:t>
            </a:r>
            <a:r>
              <a:rPr lang="ru-RU" sz="2400" b="1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обязанности по установке (замене) приборов учета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0"/>
            <a:ext cx="1171353" cy="1171353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283717"/>
              </p:ext>
            </p:extLst>
          </p:nvPr>
        </p:nvGraphicFramePr>
        <p:xfrm>
          <a:off x="209549" y="1279896"/>
          <a:ext cx="11635609" cy="4152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9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7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8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2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9342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Событие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 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Дата события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Действие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Срок осуществления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5666">
                <a:tc row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ПУ отсутствовал, вышел из строя, истек срок его эксплуатации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ПУ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(3)</a:t>
                      </a: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за исключением общедомовых и индивидуальных в МКД 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01.04.2020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Установка 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(замена)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 31.12.2023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5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 01.04.2020</a:t>
                      </a:r>
                      <a:endParaRPr lang="ru-RU" dirty="0"/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600" kern="12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Установка 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(замена)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600" kern="12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течение 6 месяцев </a:t>
                      </a: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момента, когда о событии стало известно СО</a:t>
                      </a:r>
                      <a:r>
                        <a:rPr lang="ru-RU" sz="16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(4)</a:t>
                      </a:r>
                      <a:endParaRPr lang="ru-RU" dirty="0"/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01202"/>
                  </a:ext>
                </a:extLst>
              </a:tr>
              <a:tr h="575751">
                <a:tc row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Истек срок МПИ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не имеет значения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Замена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течение 6 месяцев </a:t>
                      </a:r>
                      <a:r>
                        <a:rPr lang="ru-RU" sz="18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момента, когда о событии стало известно СО</a:t>
                      </a:r>
                      <a:r>
                        <a:rPr lang="ru-RU" sz="1800" b="1" kern="1200" baseline="300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(4)</a:t>
                      </a:r>
                      <a:endParaRPr lang="ru-RU" dirty="0"/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4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Право на поверку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(действует до 31.12.2023)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3940" y="5606750"/>
            <a:ext cx="10941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4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т.ч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ПУ в нежилых помещениях МКД, присоединенных напрямую (не через сети МКД) к сетям СО, а также в жилых домах.</a:t>
            </a:r>
          </a:p>
          <a:p>
            <a:pPr algn="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Если СО узнала о событии 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01.07.2020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то шестимесячный срок исчисляется 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01.07.2020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178"/>
            <a:ext cx="10734675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035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750" y="5619750"/>
            <a:ext cx="1238250" cy="1238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2907" y="396879"/>
            <a:ext cx="8998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Гражданско-правовые последствия для ГП 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случае </a:t>
            </a:r>
            <a:r>
              <a:rPr lang="ru-RU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неустановки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ПУ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8" y="134367"/>
            <a:ext cx="1171353" cy="1171353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92504"/>
              </p:ext>
            </p:extLst>
          </p:nvPr>
        </p:nvGraphicFramePr>
        <p:xfrm>
          <a:off x="209549" y="1511147"/>
          <a:ext cx="11761734" cy="3930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4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7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1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8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80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113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1509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 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Последствия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01.01.2024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01.01.2025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01.01.2026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Если обязанность не исполнена в течение 3х месяцев с момента истечения срока на установку 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0334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Общедомовой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Увеличение стоимости услуг по передаче э/э в объеме ОДН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15%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30%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50%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величина увеличения (снижения)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удваивается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0968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Индивидуальный ПУ в МКД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Снижение стоимости коммунальной услуги по электроснабжению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7%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14%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20%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26178"/>
            <a:ext cx="11020425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11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325" y="5648325"/>
            <a:ext cx="1209675" cy="1209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79540" y="262510"/>
            <a:ext cx="8123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Гражданско-правовые последствия для СО 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случае </a:t>
            </a:r>
            <a:r>
              <a:rPr lang="ru-RU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неустановки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ПУ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1171353" cy="1171353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799327"/>
              </p:ext>
            </p:extLst>
          </p:nvPr>
        </p:nvGraphicFramePr>
        <p:xfrm>
          <a:off x="228600" y="1217494"/>
          <a:ext cx="11774214" cy="46404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3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37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5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960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0902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 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Последствия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01.01.2024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01.01.2025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 01.01.2026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Если обязанность не исполнена в течение 3х месяцев с момента истечения срока на установку ПУ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2598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ПУ, за исключением общедомовых, индивидуальных в МКД и ПУ в жилых домах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Снижение стоимости услуг по передаче э/э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15%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30%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50%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величина увеличения (снижения)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удваивается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8664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Индивидуальный ПУ в жилых домах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Снижение стоимости услуг по передаче э\э на соответствующую величину снижения стоимости коммунальных услуг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7%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14%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20%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26178"/>
            <a:ext cx="11001375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5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325" y="5648325"/>
            <a:ext cx="1209675" cy="1209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79540" y="262510"/>
            <a:ext cx="8123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Гражданско-правовые последствия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случае непредоставления минимального набора функций ИСУ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1171353" cy="11713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26178"/>
            <a:ext cx="11001375" cy="431822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D6A2B2-44BB-4BE2-A029-05626CB20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70356"/>
              </p:ext>
            </p:extLst>
          </p:nvPr>
        </p:nvGraphicFramePr>
        <p:xfrm>
          <a:off x="349797" y="1279410"/>
          <a:ext cx="10880178" cy="4299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0703">
                  <a:extLst>
                    <a:ext uri="{9D8B030D-6E8A-4147-A177-3AD203B41FA5}">
                      <a16:colId xmlns:a16="http://schemas.microsoft.com/office/drawing/2014/main" val="2961040293"/>
                    </a:ext>
                  </a:extLst>
                </a:gridCol>
                <a:gridCol w="3838575">
                  <a:extLst>
                    <a:ext uri="{9D8B030D-6E8A-4147-A177-3AD203B41FA5}">
                      <a16:colId xmlns:a16="http://schemas.microsoft.com/office/drawing/2014/main" val="1930784500"/>
                    </a:ext>
                  </a:extLst>
                </a:gridCol>
                <a:gridCol w="3390900">
                  <a:extLst>
                    <a:ext uri="{9D8B030D-6E8A-4147-A177-3AD203B41FA5}">
                      <a16:colId xmlns:a16="http://schemas.microsoft.com/office/drawing/2014/main" val="3740396661"/>
                    </a:ext>
                  </a:extLst>
                </a:gridCol>
              </a:tblGrid>
              <a:tr h="84256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Нарушение 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Санкция 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Размер штрафа 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505561"/>
                  </a:ext>
                </a:extLst>
              </a:tr>
              <a:tr h="3456618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Прибор учета, допущенный в эксплуатацию после 01.01.2022, не обеспечивает предоставление функций ИСУ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Уплата штрафа в пользу потребителя: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- владельцем ИСУ в пользу потребителя; </a:t>
                      </a:r>
                      <a:b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по каждой точке учета, в отношении которой не предоставлены функции ИСУ. 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данный момент размер штрафа не определен.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406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247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525" y="5724525"/>
            <a:ext cx="1133475" cy="1133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7181" y="429772"/>
            <a:ext cx="7315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Административная ответственность ГП и СО 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</a:t>
            </a:r>
            <a:r>
              <a:rPr lang="ru-RU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неустановку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ПУ 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0"/>
            <a:ext cx="1171353" cy="1171353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846360"/>
              </p:ext>
            </p:extLst>
          </p:nvPr>
        </p:nvGraphicFramePr>
        <p:xfrm>
          <a:off x="247651" y="1379099"/>
          <a:ext cx="11492405" cy="4299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5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7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251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4256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КоАП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Правонарушение 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Санкция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(за каждый случай)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Орган, рассматривающий дело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Комментарий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618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ч. 13 ст. 9.16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КоАП РФ</a:t>
                      </a:r>
                    </a:p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Невыполнение ГП или СО обязанности по осуществлению:</a:t>
                      </a:r>
                    </a:p>
                    <a:p>
                      <a:pPr marL="285750" indent="-285750" algn="ctr" defTabSz="914400" rtl="0" eaLnBrk="1" latinLnBrk="0" hangingPunct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приобретения, </a:t>
                      </a:r>
                    </a:p>
                    <a:p>
                      <a:pPr marL="285750" indent="-285750" algn="ctr" defTabSz="914400" rtl="0" eaLnBrk="1" latinLnBrk="0" hangingPunct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установки, </a:t>
                      </a:r>
                    </a:p>
                    <a:p>
                      <a:pPr marL="285750" indent="-285750" algn="ctr" defTabSz="914400" rtl="0" eaLnBrk="1" latinLnBrk="0" hangingPunct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замены, </a:t>
                      </a:r>
                    </a:p>
                    <a:p>
                      <a:pPr marL="285750" indent="-285750" algn="ctr" defTabSz="914400" rtl="0" eaLnBrk="1" latinLnBrk="0" hangingPunct="1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допуска в эксплуатацию ПУ в случаях, предусмотренных законодательством.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Административный штраф на должностных лиц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от 20 до 30 тыс. руб.;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 ЮЛ - от 50 до 100 тыс. руб.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ГЖИ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Норма об ответственности вступает в силу с 01.01.2024.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426178"/>
            <a:ext cx="11172825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23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767" y="5475767"/>
            <a:ext cx="1382233" cy="13822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08744" y="261106"/>
            <a:ext cx="7301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Сроки присоединения ПУ к ИСУ</a:t>
            </a:r>
            <a:endParaRPr lang="ru-RU" sz="24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-10045"/>
            <a:ext cx="1056382" cy="105638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28729"/>
              </p:ext>
            </p:extLst>
          </p:nvPr>
        </p:nvGraphicFramePr>
        <p:xfrm>
          <a:off x="152400" y="983276"/>
          <a:ext cx="10657367" cy="4869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6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1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6758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Период допуска ПУ в эксплуатацию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Срок присоединения ПУ к ИСУ со дня его допуска (ввода) в эксплуатацию:</a:t>
                      </a:r>
                    </a:p>
                  </a:txBody>
                  <a:tcPr marL="68580" marR="68580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658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01.01.22 – 28.02.22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44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01.03.22 – 30.04.22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46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01.05.22 – 30.06.22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01.07.22 – 31.08.22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495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01.09.22 – 31.10.22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495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01.11.22 – 31.12.22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495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 01.01.23</a:t>
                      </a: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мес.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87767" y="5851839"/>
            <a:ext cx="9921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ответственность за неприсоединение ПУ к ИСУ в настоящее время отсутствует, разрабатывается проект ПП; **</a:t>
            </a:r>
            <a:r>
              <a:rPr lang="ru-RU" sz="1400" u="sng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ожидается перенос сроков присоединения ПУ к ИСУ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r"/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6178"/>
            <a:ext cx="10809767" cy="43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148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 2013 – 202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771</Words>
  <Application>Microsoft Office PowerPoint</Application>
  <PresentationFormat>Широкоэкранный</PresentationFormat>
  <Paragraphs>154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Бакулина</dc:creator>
  <cp:lastModifiedBy>Воронин Андрей Николаевич</cp:lastModifiedBy>
  <cp:revision>25</cp:revision>
  <dcterms:created xsi:type="dcterms:W3CDTF">2022-12-24T08:24:03Z</dcterms:created>
  <dcterms:modified xsi:type="dcterms:W3CDTF">2024-03-14T14:55:39Z</dcterms:modified>
</cp:coreProperties>
</file>